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7" r:id="rId2"/>
  </p:sldMasterIdLst>
  <p:notesMasterIdLst>
    <p:notesMasterId r:id="rId23"/>
  </p:notesMasterIdLst>
  <p:handoutMasterIdLst>
    <p:handoutMasterId r:id="rId24"/>
  </p:handoutMasterIdLst>
  <p:sldIdLst>
    <p:sldId id="328" r:id="rId3"/>
    <p:sldId id="411" r:id="rId4"/>
    <p:sldId id="401" r:id="rId5"/>
    <p:sldId id="412" r:id="rId6"/>
    <p:sldId id="402" r:id="rId7"/>
    <p:sldId id="418" r:id="rId8"/>
    <p:sldId id="413" r:id="rId9"/>
    <p:sldId id="410" r:id="rId10"/>
    <p:sldId id="308" r:id="rId11"/>
    <p:sldId id="414" r:id="rId12"/>
    <p:sldId id="427" r:id="rId13"/>
    <p:sldId id="419" r:id="rId14"/>
    <p:sldId id="420" r:id="rId15"/>
    <p:sldId id="421" r:id="rId16"/>
    <p:sldId id="422" r:id="rId17"/>
    <p:sldId id="423" r:id="rId18"/>
    <p:sldId id="424" r:id="rId19"/>
    <p:sldId id="425" r:id="rId20"/>
    <p:sldId id="430" r:id="rId21"/>
    <p:sldId id="426" r:id="rId22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AB67"/>
    <a:srgbClr val="EABB10"/>
    <a:srgbClr val="008080"/>
    <a:srgbClr val="FF0000"/>
    <a:srgbClr val="0000FF"/>
    <a:srgbClr val="3F15D9"/>
    <a:srgbClr val="D31B6E"/>
    <a:srgbClr val="FFFF00"/>
    <a:srgbClr val="37A2B7"/>
    <a:srgbClr val="0080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33" autoAdjust="0"/>
    <p:restoredTop sz="95284" autoAdjust="0"/>
  </p:normalViewPr>
  <p:slideViewPr>
    <p:cSldViewPr>
      <p:cViewPr>
        <p:scale>
          <a:sx n="80" d="100"/>
          <a:sy n="80" d="100"/>
        </p:scale>
        <p:origin x="-600" y="-6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938" y="-72"/>
      </p:cViewPr>
      <p:guideLst>
        <p:guide orient="horz" pos="2957"/>
        <p:guide pos="2237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4C1F279C-F59C-44A2-8040-B5EFD71A04F3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319D3B1E-F872-4E8C-A4B4-BF52D09B5B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42295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6CA5D29F-A085-460E-984A-D80CA105125F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3325" y="703263"/>
            <a:ext cx="4695825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0AF8DEB9-D05A-4F4D-810B-E6E1DC0839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55923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4641">
              <a:spcBef>
                <a:spcPct val="0"/>
              </a:spcBef>
              <a:defRPr/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8A259-0528-4442-B901-9EDD21DFD7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en-US" dirty="0" smtClean="0">
              <a:latin typeface="Calibri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671876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05825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>
                <a:solidFill>
                  <a:prstClr val="black"/>
                </a:solidFill>
              </a:rPr>
              <a:pPr/>
              <a:t>7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="" xmlns:p14="http://schemas.microsoft.com/office/powerpoint/2010/main" val="3402332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/>
              <a:pPr/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64592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/>
          </p:nvPr>
        </p:nvSpPr>
        <p:spPr>
          <a:xfrm>
            <a:off x="380999" y="1507668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5" name="Footer Placeholder 6"/>
          <p:cNvSpPr txBox="1">
            <a:spLocks/>
          </p:cNvSpPr>
          <p:nvPr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076960"/>
            <a:ext cx="1676400" cy="105664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9776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445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99640" y="1036320"/>
            <a:ext cx="6589252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>
          <a:xfrm>
            <a:off x="2199639" y="304800"/>
            <a:ext cx="6589252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rgbClr val="355D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xmlns="" val="4148795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 Lef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894080"/>
            <a:ext cx="1675660" cy="108407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1158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85520"/>
            <a:ext cx="1675660" cy="992632"/>
          </a:xfrm>
        </p:spPr>
        <p:txBody>
          <a:bodyPr anchor="b"/>
          <a:lstStyle>
            <a:lvl1pPr algn="l">
              <a:defRPr sz="20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2213286" y="304800"/>
            <a:ext cx="6625914" cy="587248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845491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" y="6569078"/>
            <a:ext cx="609600" cy="288925"/>
          </a:xfrm>
          <a:prstGeom prst="rect">
            <a:avLst/>
          </a:prstGeom>
        </p:spPr>
        <p:txBody>
          <a:bodyPr/>
          <a:lstStyle/>
          <a:p>
            <a:fld id="{CFC53C1E-EA2A-4099-BDC8-9BCDAEB02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6"/>
          <p:cNvSpPr>
            <a:spLocks noGrp="1"/>
          </p:cNvSpPr>
          <p:nvPr>
            <p:ph type="title"/>
          </p:nvPr>
        </p:nvSpPr>
        <p:spPr>
          <a:xfrm>
            <a:off x="2819400" y="0"/>
            <a:ext cx="6324600" cy="1219200"/>
          </a:xfrm>
          <a:prstGeom prst="rect">
            <a:avLst/>
          </a:prstGeom>
        </p:spPr>
        <p:txBody>
          <a:bodyPr lIns="89879" tIns="44940" rIns="89879" bIns="44940" anchor="ctr"/>
          <a:lstStyle>
            <a:lvl1pPr marL="168524" indent="0"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765486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953000" y="6324600"/>
            <a:ext cx="4038600" cy="457200"/>
          </a:xfrm>
          <a:prstGeom prst="rect">
            <a:avLst/>
          </a:prstGeom>
          <a:solidFill>
            <a:srgbClr val="913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128577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/>
          </p:cNvSpPr>
          <p:nvPr userDrawn="1"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28600">
              <a:buFont typeface="Wingdings" charset="2"/>
              <a:buChar char="§"/>
              <a:defRPr/>
            </a:lvl1pPr>
            <a:lvl2pPr marL="548640" indent="-182880">
              <a:buFont typeface="Wingdings" charset="2"/>
              <a:buChar char="§"/>
              <a:defRPr/>
            </a:lvl2pPr>
            <a:lvl3pPr marL="822960" indent="-182880">
              <a:buFont typeface="Wingdings" charset="2"/>
              <a:buChar char="§"/>
              <a:defRPr/>
            </a:lvl3pPr>
            <a:lvl4pPr marL="1097280" indent="-182880">
              <a:buFont typeface="Wingdings" charset="2"/>
              <a:buChar char="§"/>
              <a:defRPr/>
            </a:lvl4pPr>
            <a:lvl5pPr marL="1280160" indent="-182880">
              <a:buFont typeface="Wingdings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 Antiqua"/>
                <a:cs typeface="Book Antiqu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281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1"/>
          <p:cNvSpPr>
            <a:spLocks noGrp="1"/>
          </p:cNvSpPr>
          <p:nvPr>
            <p:ph type="title"/>
          </p:nvPr>
        </p:nvSpPr>
        <p:spPr>
          <a:xfrm>
            <a:off x="380999" y="1766687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2090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1159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66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159" y="1722438"/>
            <a:ext cx="4040188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1159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0485" y="1722438"/>
            <a:ext cx="4041775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785F5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048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188720"/>
            <a:ext cx="6096001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060" y="22321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10969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/>
          </p:nvPr>
        </p:nvSpPr>
        <p:spPr>
          <a:xfrm>
            <a:off x="380998" y="457200"/>
            <a:ext cx="6096001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0999" y="460248"/>
            <a:ext cx="6172202" cy="5564632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107440"/>
            <a:ext cx="1676400" cy="102616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100" b="1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none" spc="200" baseline="0">
          <a:ln>
            <a:noFill/>
          </a:ln>
          <a:solidFill>
            <a:schemeClr val="bg1"/>
          </a:solidFill>
          <a:effectLst/>
          <a:latin typeface="Palatino Linotype"/>
          <a:ea typeface="+mj-ea"/>
          <a:cs typeface="Palatino Linotype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SzPct val="110000"/>
        <a:buFont typeface="Wingdings" charset="2"/>
        <a:buChar char="§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SzPct val="110000"/>
        <a:buFont typeface="Wingdings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SzPct val="110000"/>
        <a:buFont typeface="Wingdings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SzPct val="110000"/>
        <a:buFont typeface="Wingdings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75EAF-5F5B-482E-98A0-125DC0071386}" type="datetimeFigureOut">
              <a:rPr lang="en-US" smtClean="0"/>
              <a:pPr/>
              <a:t>12/3/2012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cde.state.co.us/cdelib/powerlib/download/HighlyEffectiveProgramBenefits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youtube.com/watch?v=Gi8KWFxxAC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hyperlink" Target="http://www.youtube.com/watch?v=M-Kaz6LXu30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x0fuMZR0LfK5puqX3BEyRxlW7GL8Byd3G-DJypozyAA/edit#slide=id.p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www.youtube.com/watch?v=2MuGDMlbSso" TargetMode="Externa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mailto:barnejm@comcast.net" TargetMode="External"/><Relationship Id="rId2" Type="http://schemas.openxmlformats.org/officeDocument/2006/relationships/hyperlink" Target="mailto:brussell@coloradostatelibrary.or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mailto:barnett_j@cde.state.co.u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cde.state.co.us/cdelib/HighlyEffective/index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de.state.co.us/cdelib/powerlib/index.ht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cdelib/HighlyEffective/download/HighlyEffectiveSchoolLibraries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http://www.cde.state.co.us/cdelib/HighlyEffective/index.ht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8001000" cy="24384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/>
            <a:r>
              <a:rPr lang="en-US" b="1" dirty="0" smtClean="0"/>
              <a:t>Highly Effective School Library Programs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Creating a Recipe for Success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04800" y="6019800"/>
            <a:ext cx="1295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 descr="che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581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3"/>
          <p:cNvGrpSpPr>
            <a:grpSpLocks/>
          </p:cNvGrpSpPr>
          <p:nvPr/>
        </p:nvGrpSpPr>
        <p:grpSpPr bwMode="auto">
          <a:xfrm>
            <a:off x="714375" y="268288"/>
            <a:ext cx="1563688" cy="2232025"/>
            <a:chOff x="0" y="0"/>
            <a:chExt cx="1562930" cy="2232756"/>
          </a:xfrm>
        </p:grpSpPr>
        <p:sp>
          <p:nvSpPr>
            <p:cNvPr id="6" name="Chevron 5"/>
            <p:cNvSpPr/>
            <p:nvPr/>
          </p:nvSpPr>
          <p:spPr>
            <a:xfrm rot="5400000">
              <a:off x="-334913" y="334914"/>
              <a:ext cx="2232756" cy="1562930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7" name="Chevron 4"/>
            <p:cNvSpPr/>
            <p:nvPr/>
          </p:nvSpPr>
          <p:spPr>
            <a:xfrm>
              <a:off x="0" y="781306"/>
              <a:ext cx="1562930" cy="6701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9210" tIns="29210" rIns="29210" bIns="29210" spcCol="1270" anchor="ctr"/>
            <a:lstStyle/>
            <a:p>
              <a:pPr algn="ctr" defTabSz="20447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4600" dirty="0"/>
                <a:t>1.</a:t>
              </a:r>
            </a:p>
          </p:txBody>
        </p:sp>
      </p:grpSp>
      <p:grpSp>
        <p:nvGrpSpPr>
          <p:cNvPr id="9" name="Group 4"/>
          <p:cNvGrpSpPr>
            <a:grpSpLocks/>
          </p:cNvGrpSpPr>
          <p:nvPr/>
        </p:nvGrpSpPr>
        <p:grpSpPr bwMode="auto">
          <a:xfrm>
            <a:off x="2278063" y="269875"/>
            <a:ext cx="6151562" cy="1450975"/>
            <a:chOff x="1562929" y="2275"/>
            <a:chExt cx="6152320" cy="1451291"/>
          </a:xfrm>
        </p:grpSpPr>
        <p:sp>
          <p:nvSpPr>
            <p:cNvPr id="10" name="Round Same Side Corner Rectangle 9"/>
            <p:cNvSpPr/>
            <p:nvPr/>
          </p:nvSpPr>
          <p:spPr>
            <a:xfrm rot="5400000">
              <a:off x="3913443" y="-2348239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1" name="Round Same Side Corner Rectangle 6"/>
            <p:cNvSpPr/>
            <p:nvPr/>
          </p:nvSpPr>
          <p:spPr>
            <a:xfrm>
              <a:off x="1562929" y="73729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/>
                <a:t>Multimedia presentation (3 minutes)</a:t>
              </a:r>
            </a:p>
          </p:txBody>
        </p:sp>
      </p:grpSp>
      <p:grpSp>
        <p:nvGrpSpPr>
          <p:cNvPr id="12" name="Group 5"/>
          <p:cNvGrpSpPr>
            <a:grpSpLocks/>
          </p:cNvGrpSpPr>
          <p:nvPr/>
        </p:nvGrpSpPr>
        <p:grpSpPr bwMode="auto">
          <a:xfrm>
            <a:off x="714375" y="2312988"/>
            <a:ext cx="1563688" cy="2233612"/>
            <a:chOff x="0" y="2045922"/>
            <a:chExt cx="1562930" cy="2232756"/>
          </a:xfrm>
        </p:grpSpPr>
        <p:sp>
          <p:nvSpPr>
            <p:cNvPr id="13" name="Chevron 12"/>
            <p:cNvSpPr/>
            <p:nvPr/>
          </p:nvSpPr>
          <p:spPr>
            <a:xfrm rot="5400000">
              <a:off x="-334913" y="2380835"/>
              <a:ext cx="2232756" cy="1562930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Chevron 8"/>
            <p:cNvSpPr/>
            <p:nvPr/>
          </p:nvSpPr>
          <p:spPr>
            <a:xfrm>
              <a:off x="0" y="2826673"/>
              <a:ext cx="1562930" cy="67125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9210" tIns="29210" rIns="29210" bIns="29210" spcCol="1270" anchor="ctr"/>
            <a:lstStyle/>
            <a:p>
              <a:pPr algn="ctr" defTabSz="20447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4600" dirty="0"/>
                <a:t>2.</a:t>
              </a:r>
            </a:p>
          </p:txBody>
        </p:sp>
      </p:grpSp>
      <p:grpSp>
        <p:nvGrpSpPr>
          <p:cNvPr id="15" name="Group 6"/>
          <p:cNvGrpSpPr>
            <a:grpSpLocks/>
          </p:cNvGrpSpPr>
          <p:nvPr/>
        </p:nvGrpSpPr>
        <p:grpSpPr bwMode="auto">
          <a:xfrm>
            <a:off x="2278063" y="2312988"/>
            <a:ext cx="6151562" cy="1452562"/>
            <a:chOff x="1562929" y="2045922"/>
            <a:chExt cx="6152320" cy="1451291"/>
          </a:xfrm>
        </p:grpSpPr>
        <p:sp>
          <p:nvSpPr>
            <p:cNvPr id="16" name="Round Same Side Corner Rectangle 15"/>
            <p:cNvSpPr/>
            <p:nvPr/>
          </p:nvSpPr>
          <p:spPr>
            <a:xfrm rot="5400000">
              <a:off x="3913444" y="-304592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7" name="Round Same Side Corner Rectangle 10"/>
            <p:cNvSpPr/>
            <p:nvPr/>
          </p:nvSpPr>
          <p:spPr>
            <a:xfrm>
              <a:off x="1562929" y="2117296"/>
              <a:ext cx="6080874" cy="130854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/>
                <a:t>Two letters of recommendation (one has to be from principal or direct supervisor).</a:t>
              </a:r>
            </a:p>
          </p:txBody>
        </p:sp>
      </p:grpSp>
      <p:grpSp>
        <p:nvGrpSpPr>
          <p:cNvPr id="18" name="Group 7"/>
          <p:cNvGrpSpPr>
            <a:grpSpLocks/>
          </p:cNvGrpSpPr>
          <p:nvPr/>
        </p:nvGrpSpPr>
        <p:grpSpPr bwMode="auto">
          <a:xfrm>
            <a:off x="714375" y="4357688"/>
            <a:ext cx="1563688" cy="2232025"/>
            <a:chOff x="0" y="4089569"/>
            <a:chExt cx="1562930" cy="2232756"/>
          </a:xfrm>
        </p:grpSpPr>
        <p:sp>
          <p:nvSpPr>
            <p:cNvPr id="19" name="Chevron 18"/>
            <p:cNvSpPr/>
            <p:nvPr/>
          </p:nvSpPr>
          <p:spPr>
            <a:xfrm rot="5400000">
              <a:off x="-334913" y="4424483"/>
              <a:ext cx="2232756" cy="1562930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0" name="Chevron 12"/>
            <p:cNvSpPr/>
            <p:nvPr/>
          </p:nvSpPr>
          <p:spPr>
            <a:xfrm>
              <a:off x="0" y="4870875"/>
              <a:ext cx="1562930" cy="670144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lIns="29210" tIns="29210" rIns="29210" bIns="29210" spcCol="1270" anchor="ctr"/>
            <a:lstStyle/>
            <a:p>
              <a:pPr algn="ctr" defTabSz="2044700">
                <a:lnSpc>
                  <a:spcPct val="90000"/>
                </a:lnSpc>
                <a:spcAft>
                  <a:spcPct val="35000"/>
                </a:spcAft>
                <a:defRPr/>
              </a:pPr>
              <a:r>
                <a:rPr lang="en-US" sz="4600" dirty="0"/>
                <a:t>3.</a:t>
              </a:r>
            </a:p>
          </p:txBody>
        </p:sp>
      </p:grp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2278063" y="4357688"/>
            <a:ext cx="6151562" cy="1450975"/>
            <a:chOff x="1562929" y="4089568"/>
            <a:chExt cx="6152320" cy="1451291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>
                  <a:solidFill>
                    <a:schemeClr val="tx1"/>
                  </a:solidFill>
                </a:rPr>
                <a:t>Your Action Plan</a:t>
              </a:r>
              <a:endParaRPr lang="en-US" sz="2600" dirty="0"/>
            </a:p>
          </p:txBody>
        </p:sp>
      </p:grpSp>
    </p:spTree>
    <p:extLst>
      <p:ext uri="{BB962C8B-B14F-4D97-AF65-F5344CB8AC3E}">
        <p14:creationId xmlns="" xmlns:p14="http://schemas.microsoft.com/office/powerpoint/2010/main" val="38142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1260" cy="105439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Teacher-Leaders View Principal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as a Collaborative Partner</a:t>
            </a:r>
            <a:r>
              <a:rPr lang="en-US" dirty="0" smtClean="0">
                <a:latin typeface="Century Gothic" pitchFamily="34" charset="0"/>
              </a:rPr>
              <a:t/>
            </a:r>
            <a:br>
              <a:rPr lang="en-US" dirty="0" smtClean="0">
                <a:latin typeface="Century Gothic" pitchFamily="34" charset="0"/>
              </a:rPr>
            </a:br>
            <a:endParaRPr lang="en-US" dirty="0"/>
          </a:p>
        </p:txBody>
      </p:sp>
      <p:pic>
        <p:nvPicPr>
          <p:cNvPr id="4" name="Picture 5" descr="C:\Documents and Settings\Russell_b\Local Settings\Temporary Internet Files\Content.IE5\VOED175C\MP900439502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981200"/>
            <a:ext cx="6019800" cy="4007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2000" cy="124435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Recognition – Rigorous Process with Higher Rewards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12" descr="ProfilePhoto_RobertHammond_MED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362200"/>
            <a:ext cx="19050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www.cde.state.co.us/cdelib/HighlyEffective/images/2012HESLFl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2438400"/>
            <a:ext cx="4154488" cy="2667000"/>
          </a:xfrm>
          <a:prstGeom prst="rect">
            <a:avLst/>
          </a:prstGeom>
          <a:ln w="28575">
            <a:solidFill>
              <a:schemeClr val="bg2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Key Ingredients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539" t="33231" r="39230" b="18768"/>
          <a:stretch>
            <a:fillRect/>
          </a:stretch>
        </p:blipFill>
        <p:spPr>
          <a:xfrm>
            <a:off x="609600" y="2362200"/>
            <a:ext cx="3501237" cy="2133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7500" t="35001" r="44376" b="25999"/>
          <a:stretch>
            <a:fillRect/>
          </a:stretch>
        </p:blipFill>
        <p:spPr bwMode="auto">
          <a:xfrm>
            <a:off x="5181600" y="2362200"/>
            <a:ext cx="3429000" cy="2191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600200" y="5029200"/>
            <a:ext cx="19139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Risk-Taking Leader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943600" y="5029200"/>
            <a:ext cx="206755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Patient Collaborator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Key Ingredients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iStock_20140772 - Group of students in library with table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2209800"/>
            <a:ext cx="3778576" cy="2514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6663" t="21211" r="53239" b="15445"/>
          <a:stretch>
            <a:fillRect/>
          </a:stretch>
        </p:blipFill>
        <p:spPr bwMode="auto">
          <a:xfrm>
            <a:off x="5257800" y="2209800"/>
            <a:ext cx="3505200" cy="2616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85800" y="5181600"/>
            <a:ext cx="34597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Instructional/Digital Literacy Coach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48400" y="5257800"/>
            <a:ext cx="11633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Innovative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“Traditional libraries were viewed as the grocery store…”</a:t>
            </a:r>
            <a:br>
              <a:rPr lang="en-US" dirty="0" smtClean="0">
                <a:solidFill>
                  <a:schemeClr val="tx1"/>
                </a:solidFill>
              </a:rPr>
            </a:b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grocery sto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514600"/>
            <a:ext cx="2682875" cy="22352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librar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438400"/>
            <a:ext cx="2895600" cy="2265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....but, 21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 century libraries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are viewed as the kitchen.” </a:t>
            </a:r>
            <a:r>
              <a:rPr lang="en-US" sz="1400" dirty="0" smtClean="0">
                <a:solidFill>
                  <a:schemeClr val="tx1"/>
                </a:solidFill>
              </a:rPr>
              <a:t>Joyce </a:t>
            </a:r>
            <a:r>
              <a:rPr lang="en-US" sz="1200" dirty="0" smtClean="0">
                <a:solidFill>
                  <a:schemeClr val="tx1"/>
                </a:solidFill>
              </a:rPr>
              <a:t>Valenza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Content Placeholder 3" descr="11943090-teen-makersp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1" y="1828800"/>
            <a:ext cx="5715000" cy="428625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Shift in Practice is Essential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123" t="14285" r="3069" b="7938"/>
          <a:stretch>
            <a:fillRect/>
          </a:stretch>
        </p:blipFill>
        <p:spPr>
          <a:xfrm>
            <a:off x="1616812" y="1719263"/>
            <a:ext cx="5935776" cy="4406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Ensure Today’s Students Thrive </a:t>
            </a:r>
            <a:br>
              <a:rPr lang="en-US" dirty="0" smtClean="0">
                <a:solidFill>
                  <a:schemeClr val="tx1"/>
                </a:solidFill>
              </a:rPr>
            </a:br>
            <a:r>
              <a:rPr lang="en-US" dirty="0" smtClean="0">
                <a:solidFill>
                  <a:schemeClr val="tx1"/>
                </a:solidFill>
              </a:rPr>
              <a:t>in 21</a:t>
            </a:r>
            <a:r>
              <a:rPr lang="en-US" baseline="30000" dirty="0" smtClean="0">
                <a:solidFill>
                  <a:schemeClr val="tx1"/>
                </a:solidFill>
              </a:rPr>
              <a:t>st</a:t>
            </a:r>
            <a:r>
              <a:rPr lang="en-US" dirty="0" smtClean="0">
                <a:solidFill>
                  <a:schemeClr val="tx1"/>
                </a:solidFill>
              </a:rPr>
              <a:t>-century Workforce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176" t="17067" r="67328" b="43414"/>
          <a:stretch>
            <a:fillRect/>
          </a:stretch>
        </p:blipFill>
        <p:spPr>
          <a:xfrm>
            <a:off x="1554409" y="1946516"/>
            <a:ext cx="6060582" cy="3952394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Elements of the Revised/Rebranded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Outcomes</a:t>
            </a:r>
            <a:endParaRPr lang="en-US" dirty="0"/>
          </a:p>
        </p:txBody>
      </p:sp>
      <p:pic>
        <p:nvPicPr>
          <p:cNvPr id="4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4681" y="3657600"/>
            <a:ext cx="1493519" cy="2246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</a:rPr>
              <a:t>Outcomes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8207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276600"/>
            <a:ext cx="1922032" cy="2891554"/>
          </a:xfrm>
          <a:prstGeom prst="rect">
            <a:avLst/>
          </a:prstGeom>
          <a:noFill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Elements of the revised and 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Becky Russell, MLIS </a:t>
            </a:r>
            <a:r>
              <a:rPr lang="en-US" dirty="0" smtClean="0"/>
              <a:t>|Certified School Librarian/21st C. Skills Specialist | Colorado Department of Education | 303.866.6772 | russell_b@cde.state.co.us OR </a:t>
            </a:r>
            <a:r>
              <a:rPr lang="en-US" dirty="0" smtClean="0">
                <a:hlinkClick r:id="rId2"/>
              </a:rPr>
              <a:t>brussell@coloradostatelibrary.org</a:t>
            </a:r>
            <a:r>
              <a:rPr lang="en-US" dirty="0" smtClean="0"/>
              <a:t> |www.coloradostatelibrary.org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Font typeface="Wingdings 2" pitchFamily="18" charset="2"/>
              <a:buNone/>
            </a:pPr>
            <a:endParaRPr lang="en-US" b="1" dirty="0" smtClean="0"/>
          </a:p>
          <a:p>
            <a:pPr>
              <a:buFont typeface="Wingdings 2" pitchFamily="18" charset="2"/>
              <a:buNone/>
            </a:pPr>
            <a:r>
              <a:rPr lang="en-US" b="1" dirty="0" smtClean="0"/>
              <a:t>Judy Barnett</a:t>
            </a:r>
            <a:r>
              <a:rPr lang="en-US" dirty="0" smtClean="0"/>
              <a:t>| Highly Effective School Library Coordinator | Colorado Department of Education | 719.964.5352 | </a:t>
            </a:r>
            <a:r>
              <a:rPr lang="en-US" dirty="0" smtClean="0">
                <a:hlinkClick r:id="rId3"/>
              </a:rPr>
              <a:t>barnejm@comcast.net</a:t>
            </a:r>
            <a:r>
              <a:rPr lang="en-US" dirty="0" smtClean="0"/>
              <a:t>  or </a:t>
            </a:r>
            <a:r>
              <a:rPr lang="en-US" dirty="0" smtClean="0">
                <a:hlinkClick r:id="rId4"/>
              </a:rPr>
              <a:t>barnett_j@cde.state.co.us</a:t>
            </a:r>
            <a:r>
              <a:rPr lang="en-US" dirty="0" smtClean="0"/>
              <a:t> | </a:t>
            </a:r>
            <a:r>
              <a:rPr lang="en-US" dirty="0" smtClean="0">
                <a:hlinkClick r:id="rId5"/>
              </a:rPr>
              <a:t>http://highlyeffectiveschoollibraryprogram.wikispaces.com/</a:t>
            </a:r>
            <a:endParaRPr lang="en-US" dirty="0" smtClean="0"/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CONTACT INFORMATION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0" y="178118"/>
            <a:ext cx="9144000" cy="1081087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</a:rPr>
              <a:t>Great School Library Ingredients?</a:t>
            </a:r>
            <a:endParaRPr lang="en-US" sz="3600" dirty="0">
              <a:solidFill>
                <a:schemeClr val="tx1"/>
              </a:solidFill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3</a:t>
            </a:fld>
            <a:endParaRPr lang="en-US" dirty="0" smtClean="0"/>
          </a:p>
        </p:txBody>
      </p:sp>
      <p:pic>
        <p:nvPicPr>
          <p:cNvPr id="8" name="Picture 2" descr="C:\Documents and Settings\colsman_m\Local Settings\Temporary Internet Files\Content.IE5\Z0N8MTK5\MP90040964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752600"/>
            <a:ext cx="2558368" cy="38356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8544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b="1" dirty="0" smtClean="0">
                <a:solidFill>
                  <a:schemeClr val="tx1"/>
                </a:solidFill>
              </a:rPr>
              <a:t>Highly Effective School </a:t>
            </a:r>
            <a:br>
              <a:rPr lang="en-US" b="1" dirty="0" smtClean="0">
                <a:solidFill>
                  <a:schemeClr val="tx1"/>
                </a:solidFill>
              </a:rPr>
            </a:br>
            <a:r>
              <a:rPr lang="en-US" b="1" dirty="0" smtClean="0">
                <a:solidFill>
                  <a:schemeClr val="tx1"/>
                </a:solidFill>
              </a:rPr>
              <a:t>Library Program</a:t>
            </a:r>
            <a:r>
              <a:rPr lang="en-US" sz="2800" b="1" dirty="0" smtClean="0">
                <a:solidFill>
                  <a:schemeClr val="tx1"/>
                </a:solidFill>
              </a:rPr>
              <a:t/>
            </a:r>
            <a:br>
              <a:rPr lang="en-US" sz="2800" b="1" dirty="0" smtClean="0">
                <a:solidFill>
                  <a:schemeClr val="tx1"/>
                </a:solidFill>
              </a:rPr>
            </a:br>
            <a:endParaRPr lang="en-US" sz="2800" dirty="0">
              <a:solidFill>
                <a:schemeClr val="tx1"/>
              </a:solidFill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4267200" y="3429000"/>
            <a:ext cx="9144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Content Placeholder 8" descr="http://www.cde.state.co.us/cdelib/HighlyEffective/images/2012HESLFlag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514600"/>
            <a:ext cx="3562004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752600" y="53340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hlinkClick r:id="rId4"/>
              </a:rPr>
              <a:t>http://www.cde.state.co.us/cdelib/HighlyEffective/index.htm</a:t>
            </a:r>
          </a:p>
        </p:txBody>
      </p:sp>
    </p:spTree>
    <p:extLst>
      <p:ext uri="{BB962C8B-B14F-4D97-AF65-F5344CB8AC3E}">
        <p14:creationId xmlns="" xmlns:p14="http://schemas.microsoft.com/office/powerpoint/2010/main" val="112416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5</a:t>
            </a:fld>
            <a:endParaRPr lang="en-US" dirty="0" smtClean="0"/>
          </a:p>
        </p:txBody>
      </p:sp>
      <p:grpSp>
        <p:nvGrpSpPr>
          <p:cNvPr id="14" name="Group 13"/>
          <p:cNvGrpSpPr/>
          <p:nvPr/>
        </p:nvGrpSpPr>
        <p:grpSpPr>
          <a:xfrm>
            <a:off x="714375" y="267837"/>
            <a:ext cx="1562930" cy="2232756"/>
            <a:chOff x="0" y="0"/>
            <a:chExt cx="1562930" cy="2232756"/>
          </a:xfrm>
        </p:grpSpPr>
        <p:sp>
          <p:nvSpPr>
            <p:cNvPr id="36" name="Chevron 35"/>
            <p:cNvSpPr/>
            <p:nvPr/>
          </p:nvSpPr>
          <p:spPr>
            <a:xfrm rot="5400000">
              <a:off x="-334913" y="334913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Chevron 4"/>
            <p:cNvSpPr/>
            <p:nvPr/>
          </p:nvSpPr>
          <p:spPr>
            <a:xfrm>
              <a:off x="1" y="781465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600" kern="1200" dirty="0" smtClean="0"/>
                <a:t>1.</a:t>
              </a:r>
              <a:endParaRPr lang="en-US" sz="4600" kern="12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277304" y="270112"/>
            <a:ext cx="6152320" cy="1451291"/>
            <a:chOff x="1562929" y="2275"/>
            <a:chExt cx="6152320" cy="1451291"/>
          </a:xfrm>
        </p:grpSpPr>
        <p:sp>
          <p:nvSpPr>
            <p:cNvPr id="34" name="Round Same Side Corner Rectangle 33"/>
            <p:cNvSpPr/>
            <p:nvPr/>
          </p:nvSpPr>
          <p:spPr>
            <a:xfrm rot="5400000">
              <a:off x="3913443" y="-2348239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Round Same Side Corner Rectangle 6"/>
            <p:cNvSpPr/>
            <p:nvPr/>
          </p:nvSpPr>
          <p:spPr>
            <a:xfrm>
              <a:off x="1562929" y="73121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Use the </a:t>
              </a:r>
              <a:r>
                <a:rPr lang="en-US" sz="2800" b="0" i="1" kern="1200" dirty="0" smtClean="0">
                  <a:solidFill>
                    <a:srgbClr val="CC0000"/>
                  </a:solidFill>
                  <a:hlinkClick r:id="rId3"/>
                </a:rPr>
                <a:t>Evaluation Rubric</a:t>
              </a:r>
              <a:r>
                <a:rPr lang="en-US" sz="2800" kern="1200" dirty="0" smtClean="0">
                  <a:solidFill>
                    <a:srgbClr val="CC0000"/>
                  </a:solidFill>
                  <a:hlinkClick r:id="rId3"/>
                </a:rPr>
                <a:t> </a:t>
              </a:r>
              <a:r>
                <a:rPr lang="en-US" sz="2800" kern="1200" dirty="0" smtClean="0"/>
                <a:t>to assess your program.  </a:t>
              </a:r>
              <a:endParaRPr lang="en-US" sz="28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14375" y="2313759"/>
            <a:ext cx="1562930" cy="2232756"/>
            <a:chOff x="0" y="2045922"/>
            <a:chExt cx="1562930" cy="2232756"/>
          </a:xfrm>
        </p:grpSpPr>
        <p:sp>
          <p:nvSpPr>
            <p:cNvPr id="32" name="Chevron 31"/>
            <p:cNvSpPr/>
            <p:nvPr/>
          </p:nvSpPr>
          <p:spPr>
            <a:xfrm rot="5400000">
              <a:off x="-334913" y="2380835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8"/>
            <p:cNvSpPr/>
            <p:nvPr/>
          </p:nvSpPr>
          <p:spPr>
            <a:xfrm>
              <a:off x="1" y="2827387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600" kern="1200" dirty="0" smtClean="0"/>
                <a:t>2.</a:t>
              </a:r>
              <a:endParaRPr lang="en-US" sz="4600" kern="12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277304" y="2313759"/>
            <a:ext cx="6152320" cy="1451291"/>
            <a:chOff x="1562929" y="2045922"/>
            <a:chExt cx="6152320" cy="1451291"/>
          </a:xfrm>
        </p:grpSpPr>
        <p:sp>
          <p:nvSpPr>
            <p:cNvPr id="30" name="Round Same Side Corner Rectangle 29"/>
            <p:cNvSpPr/>
            <p:nvPr/>
          </p:nvSpPr>
          <p:spPr>
            <a:xfrm rot="5400000">
              <a:off x="3913443" y="-304592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Round Same Side Corner Rectangle 10"/>
            <p:cNvSpPr/>
            <p:nvPr/>
          </p:nvSpPr>
          <p:spPr>
            <a:xfrm>
              <a:off x="1562929" y="2116768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Select two or three areas for improvement and formulate these into </a:t>
              </a:r>
              <a:r>
                <a:rPr lang="en-US" sz="2800" b="0" i="0" kern="1200" dirty="0" smtClean="0">
                  <a:solidFill>
                    <a:schemeClr val="tx1"/>
                  </a:solidFill>
                </a:rPr>
                <a:t>goals</a:t>
              </a:r>
              <a:r>
                <a:rPr lang="en-US" sz="2800" kern="1200" dirty="0" smtClean="0"/>
                <a:t> aligned with your school’s SIP.</a:t>
              </a:r>
              <a:endParaRPr lang="en-US" sz="2800" kern="12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4375" y="4357406"/>
            <a:ext cx="1562930" cy="2232756"/>
            <a:chOff x="0" y="4089569"/>
            <a:chExt cx="1562930" cy="2232756"/>
          </a:xfrm>
        </p:grpSpPr>
        <p:sp>
          <p:nvSpPr>
            <p:cNvPr id="28" name="Chevron 27"/>
            <p:cNvSpPr/>
            <p:nvPr/>
          </p:nvSpPr>
          <p:spPr>
            <a:xfrm rot="5400000">
              <a:off x="-334913" y="4424482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Chevron 12"/>
            <p:cNvSpPr/>
            <p:nvPr/>
          </p:nvSpPr>
          <p:spPr>
            <a:xfrm>
              <a:off x="1" y="4871034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4600" kern="1200" dirty="0" smtClean="0"/>
                <a:t>3.</a:t>
              </a:r>
              <a:endParaRPr lang="en-US" sz="4600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77304" y="4357405"/>
            <a:ext cx="6152320" cy="1451291"/>
            <a:chOff x="1562929" y="4089568"/>
            <a:chExt cx="6152320" cy="1451291"/>
          </a:xfrm>
        </p:grpSpPr>
        <p:sp>
          <p:nvSpPr>
            <p:cNvPr id="26" name="Round Same Side Corner Rectangle 2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ound Same Side Corner Rectangle 14"/>
            <p:cNvSpPr/>
            <p:nvPr/>
          </p:nvSpPr>
          <p:spPr>
            <a:xfrm>
              <a:off x="1562929" y="4160414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solidFill>
                    <a:schemeClr val="tx1"/>
                  </a:solidFill>
                </a:rPr>
                <a:t>Use these goals to fill out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4"/>
                </a:rPr>
                <a:t>Action Plan</a:t>
              </a:r>
              <a:r>
                <a:rPr lang="en-US" sz="2800" kern="12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kern="1200" dirty="0" smtClean="0">
                  <a:solidFill>
                    <a:schemeClr val="tx1"/>
                  </a:solidFill>
                </a:rPr>
                <a:t>and upload on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5"/>
                </a:rPr>
                <a:t>HESLP wiki</a:t>
              </a:r>
              <a:endParaRPr lang="en-US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198312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We do not ask your overall rating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8" descr="C:\Documents and Settings\Russell_b\Local Settings\Temporary Internet Files\Content.IE5\AQJZ21FY\MP90041403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895600"/>
            <a:ext cx="2252749" cy="283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Callout 4"/>
          <p:cNvSpPr/>
          <p:nvPr/>
        </p:nvSpPr>
        <p:spPr>
          <a:xfrm flipH="1">
            <a:off x="1524000" y="1981200"/>
            <a:ext cx="3429000" cy="1066800"/>
          </a:xfrm>
          <a:prstGeom prst="wedgeEllipseCallout">
            <a:avLst/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28800" y="2286001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I got 15 </a:t>
            </a:r>
            <a:r>
              <a:rPr lang="en-US" sz="2400" b="1" dirty="0" err="1" smtClean="0"/>
              <a:t>ineffectives</a:t>
            </a:r>
            <a:r>
              <a:rPr lang="en-US" sz="2400" b="1" dirty="0" smtClean="0"/>
              <a:t>!!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Action Plan Template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1407" t="17151" r="54370" b="7816"/>
          <a:stretch>
            <a:fillRect/>
          </a:stretch>
        </p:blipFill>
        <p:spPr bwMode="auto">
          <a:xfrm>
            <a:off x="1371599" y="1693333"/>
            <a:ext cx="5954487" cy="463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7451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z="2800" dirty="0" smtClean="0"/>
          </a:p>
          <a:p>
            <a:r>
              <a:rPr lang="en-US" sz="2800" dirty="0" smtClean="0">
                <a:solidFill>
                  <a:schemeClr val="tx1"/>
                </a:solidFill>
              </a:rPr>
              <a:t>More inclusive than Power Library Model</a:t>
            </a: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Cohort for anyone to participate (pilot year)</a:t>
            </a:r>
          </a:p>
          <a:p>
            <a:endParaRPr lang="en-US" sz="2800" dirty="0" smtClean="0">
              <a:solidFill>
                <a:schemeClr val="tx1"/>
              </a:solidFill>
            </a:endParaRPr>
          </a:p>
          <a:p>
            <a:r>
              <a:rPr lang="en-US" sz="2800" dirty="0" smtClean="0">
                <a:solidFill>
                  <a:schemeClr val="tx1"/>
                </a:solidFill>
              </a:rPr>
              <a:t>Access to HESLP wiki to view others’ action plans, see web presence ideas, view applications of those who earned recognition….</a:t>
            </a:r>
          </a:p>
          <a:p>
            <a:endParaRPr lang="en-US" sz="28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Participation</a:t>
            </a:r>
            <a:endParaRPr lang="en-US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sz="3600" b="1" dirty="0" smtClean="0">
                <a:solidFill>
                  <a:schemeClr val="tx1"/>
                </a:solidFill>
              </a:rPr>
              <a:t>Recognition</a:t>
            </a:r>
            <a:endParaRPr lang="en-US" sz="3600" b="1" dirty="0">
              <a:solidFill>
                <a:schemeClr val="tx1"/>
              </a:solidFill>
            </a:endParaRPr>
          </a:p>
        </p:txBody>
      </p:sp>
      <p:pic>
        <p:nvPicPr>
          <p:cNvPr id="7" name="Picture 2" descr="https://lh4.googleusercontent.com/-y6zOO_TT6f4/T7q-hk-P43I/AAAAAAAADOA/LRWoahyHxFE/s1024/IMG_0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09800"/>
            <a:ext cx="5711825" cy="3810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DE THEME">
  <a:themeElements>
    <a:clrScheme name="CDE Color Scheme FINAL">
      <a:dk1>
        <a:srgbClr val="000000"/>
      </a:dk1>
      <a:lt1>
        <a:sysClr val="window" lastClr="FFFFFF"/>
      </a:lt1>
      <a:dk2>
        <a:srgbClr val="785F55"/>
      </a:dk2>
      <a:lt2>
        <a:srgbClr val="EFE7D5"/>
      </a:lt2>
      <a:accent1>
        <a:srgbClr val="95B6D2"/>
      </a:accent1>
      <a:accent2>
        <a:srgbClr val="FAAB67"/>
      </a:accent2>
      <a:accent3>
        <a:srgbClr val="ABC178"/>
      </a:accent3>
      <a:accent4>
        <a:srgbClr val="71769D"/>
      </a:accent4>
      <a:accent5>
        <a:srgbClr val="7BA79D"/>
      </a:accent5>
      <a:accent6>
        <a:srgbClr val="8C8C96"/>
      </a:accent6>
      <a:hlink>
        <a:srgbClr val="DD8047"/>
      </a:hlink>
      <a:folHlink>
        <a:srgbClr val="18375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Liberty Common presentation 10-25-12</Template>
  <TotalTime>17122</TotalTime>
  <Words>272</Words>
  <Application>Microsoft Office PowerPoint</Application>
  <PresentationFormat>On-screen Show (4:3)</PresentationFormat>
  <Paragraphs>71</Paragraphs>
  <Slides>20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20</vt:i4>
      </vt:variant>
    </vt:vector>
  </HeadingPairs>
  <TitlesOfParts>
    <vt:vector size="22" baseType="lpstr">
      <vt:lpstr>CDE THEME</vt:lpstr>
      <vt:lpstr>Office Theme</vt:lpstr>
      <vt:lpstr>Highly Effective School Library Programs</vt:lpstr>
      <vt:lpstr>Outcomes</vt:lpstr>
      <vt:lpstr>Great School Library Ingredients?</vt:lpstr>
      <vt:lpstr>Highly Effective School  Library Program </vt:lpstr>
      <vt:lpstr>Slide 5</vt:lpstr>
      <vt:lpstr>We do not ask your overall rating</vt:lpstr>
      <vt:lpstr>Action Plan Template</vt:lpstr>
      <vt:lpstr>Participation</vt:lpstr>
      <vt:lpstr>Recognition</vt:lpstr>
      <vt:lpstr>Slide 10</vt:lpstr>
      <vt:lpstr>Teacher-Leaders View Principal  as a Collaborative Partner </vt:lpstr>
      <vt:lpstr>Recognition – Rigorous Process with Higher Rewards </vt:lpstr>
      <vt:lpstr>Key Ingredients</vt:lpstr>
      <vt:lpstr>Key Ingredients</vt:lpstr>
      <vt:lpstr>“Traditional libraries were viewed as the grocery store…” </vt:lpstr>
      <vt:lpstr>....but, 21st century libraries  are viewed as the kitchen.” Joyce Valenza</vt:lpstr>
      <vt:lpstr>Shift in Practice is Essential</vt:lpstr>
      <vt:lpstr>Ensure Today’s Students Thrive  in 21st-century Workforce</vt:lpstr>
      <vt:lpstr>Outcomes</vt:lpstr>
      <vt:lpstr>CONTACT INFORMATION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Karol Gates</dc:creator>
  <cp:lastModifiedBy>Russell_b</cp:lastModifiedBy>
  <cp:revision>326</cp:revision>
  <cp:lastPrinted>2012-04-23T22:21:30Z</cp:lastPrinted>
  <dcterms:created xsi:type="dcterms:W3CDTF">2012-04-24T17:19:20Z</dcterms:created>
  <dcterms:modified xsi:type="dcterms:W3CDTF">2012-12-03T16:58:04Z</dcterms:modified>
</cp:coreProperties>
</file>